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66FF"/>
    <a:srgbClr val="717171"/>
    <a:srgbClr val="7F7F7F"/>
    <a:srgbClr val="8A8A8A"/>
    <a:srgbClr val="327A48"/>
    <a:srgbClr val="6AC1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38970773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2433022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110580161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394534145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8709A0-95A2-4C47-AF1B-00AD5691A72C}"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424591384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8709A0-95A2-4C47-AF1B-00AD5691A72C}"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346473581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8709A0-95A2-4C47-AF1B-00AD5691A72C}" type="datetimeFigureOut">
              <a:rPr lang="en-US" smtClean="0"/>
              <a:t>7/21/2020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13661462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8709A0-95A2-4C47-AF1B-00AD5691A72C}" type="datetimeFigureOut">
              <a:rPr lang="en-US" smtClean="0"/>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147526429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709A0-95A2-4C47-AF1B-00AD5691A72C}" type="datetimeFigureOut">
              <a:rPr lang="en-US" smtClean="0"/>
              <a:t>7/21/2020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159501132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8709A0-95A2-4C47-AF1B-00AD5691A72C}"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426003347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8709A0-95A2-4C47-AF1B-00AD5691A72C}"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363812023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709A0-95A2-4C47-AF1B-00AD5691A72C}" type="datetimeFigureOut">
              <a:rPr lang="en-US" smtClean="0"/>
              <a:t>7/21/2020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C61A46-95AF-4055-86D9-7AA3B9D4172C}" type="slidenum">
              <a:rPr lang="en-US" smtClean="0"/>
              <a:t>‹#›</a:t>
            </a:fld>
            <a:endParaRPr lang="en-US"/>
          </a:p>
        </p:txBody>
      </p:sp>
    </p:spTree>
    <p:extLst>
      <p:ext uri="{BB962C8B-B14F-4D97-AF65-F5344CB8AC3E}">
        <p14:creationId xmlns:p14="http://schemas.microsoft.com/office/powerpoint/2010/main" val="4452646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5" name="TextBox 4"/>
          <p:cNvSpPr txBox="1"/>
          <p:nvPr/>
        </p:nvSpPr>
        <p:spPr>
          <a:xfrm>
            <a:off x="-1" y="6457890"/>
            <a:ext cx="4645891" cy="400110"/>
          </a:xfrm>
          <a:prstGeom prst="rect">
            <a:avLst/>
          </a:prstGeom>
          <a:solidFill>
            <a:schemeClr val="accent1">
              <a:alpha val="50000"/>
            </a:schemeClr>
          </a:solidFill>
        </p:spPr>
        <p:txBody>
          <a:bodyPr wrap="square" rtlCol="0">
            <a:spAutoFit/>
          </a:bodyPr>
          <a:lstStyle/>
          <a:p>
            <a:r>
              <a:rPr lang="en-US" sz="2000" b="1" dirty="0"/>
              <a:t>photo courtesy of LongwoodGardens.org</a:t>
            </a:r>
          </a:p>
        </p:txBody>
      </p:sp>
      <p:sp>
        <p:nvSpPr>
          <p:cNvPr id="6" name="TextBox 5">
            <a:extLst>
              <a:ext uri="{FF2B5EF4-FFF2-40B4-BE49-F238E27FC236}">
                <a16:creationId xmlns:a16="http://schemas.microsoft.com/office/drawing/2014/main" id="{98F5903B-CF1F-43B0-AB32-06B8F9691954}"/>
              </a:ext>
            </a:extLst>
          </p:cNvPr>
          <p:cNvSpPr txBox="1"/>
          <p:nvPr/>
        </p:nvSpPr>
        <p:spPr>
          <a:xfrm>
            <a:off x="5717309" y="609601"/>
            <a:ext cx="3546764" cy="769441"/>
          </a:xfrm>
          <a:prstGeom prst="rect">
            <a:avLst/>
          </a:prstGeom>
          <a:solidFill>
            <a:srgbClr val="FF66CC"/>
          </a:solidFill>
        </p:spPr>
        <p:txBody>
          <a:bodyPr wrap="square" rtlCol="0">
            <a:spAutoFit/>
          </a:bodyPr>
          <a:lstStyle/>
          <a:p>
            <a:r>
              <a:rPr lang="en-US" sz="4400" dirty="0">
                <a:solidFill>
                  <a:schemeClr val="bg1"/>
                </a:solidFill>
              </a:rPr>
              <a:t>Genesis 2.4-17</a:t>
            </a:r>
          </a:p>
        </p:txBody>
      </p:sp>
    </p:spTree>
    <p:extLst>
      <p:ext uri="{BB962C8B-B14F-4D97-AF65-F5344CB8AC3E}">
        <p14:creationId xmlns:p14="http://schemas.microsoft.com/office/powerpoint/2010/main" val="122428767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A31E703C-5880-479A-9CD4-71F7C0890AB7}"/>
              </a:ext>
            </a:extLst>
          </p:cNvPr>
          <p:cNvPicPr>
            <a:picLocks noChangeAspect="1"/>
          </p:cNvPicPr>
          <p:nvPr/>
        </p:nvPicPr>
        <p:blipFill rotWithShape="1">
          <a:blip r:embed="rId2">
            <a:extLst>
              <a:ext uri="{28A0092B-C50C-407E-A947-70E740481C1C}">
                <a14:useLocalDpi xmlns:a14="http://schemas.microsoft.com/office/drawing/2010/main" val="0"/>
              </a:ext>
            </a:extLst>
          </a:blip>
          <a:srcRect l="21908" t="12499" r="32480" b="12502"/>
          <a:stretch/>
        </p:blipFill>
        <p:spPr>
          <a:xfrm>
            <a:off x="2651760" y="0"/>
            <a:ext cx="9509760" cy="6858000"/>
          </a:xfrm>
          <a:prstGeom prst="rect">
            <a:avLst/>
          </a:prstGeom>
        </p:spPr>
      </p:pic>
      <p:sp>
        <p:nvSpPr>
          <p:cNvPr id="13" name="TextBox 12"/>
          <p:cNvSpPr txBox="1"/>
          <p:nvPr/>
        </p:nvSpPr>
        <p:spPr>
          <a:xfrm>
            <a:off x="2651760" y="1"/>
            <a:ext cx="9540239" cy="2154436"/>
          </a:xfrm>
          <a:prstGeom prst="rect">
            <a:avLst/>
          </a:prstGeom>
          <a:solidFill>
            <a:schemeClr val="tx1">
              <a:lumMod val="65000"/>
              <a:lumOff val="35000"/>
            </a:schemeClr>
          </a:solidFill>
        </p:spPr>
        <p:txBody>
          <a:bodyPr wrap="square" rtlCol="0">
            <a:spAutoFit/>
          </a:bodyPr>
          <a:lstStyle/>
          <a:p>
            <a:endParaRPr lang="en-US" sz="3200" dirty="0">
              <a:solidFill>
                <a:schemeClr val="bg1"/>
              </a:solidFill>
            </a:endParaRPr>
          </a:p>
          <a:p>
            <a:r>
              <a:rPr lang="en-US" sz="3400" dirty="0">
                <a:solidFill>
                  <a:schemeClr val="bg1"/>
                </a:solidFill>
              </a:rPr>
              <a:t>Genesis 2.15 NIV:  The LORD God took the man and put him in the Garden of Eden </a:t>
            </a:r>
            <a:r>
              <a:rPr lang="en-US" sz="3400" u="sng" dirty="0">
                <a:solidFill>
                  <a:srgbClr val="FFFF00"/>
                </a:solidFill>
              </a:rPr>
              <a:t>to work it</a:t>
            </a:r>
            <a:r>
              <a:rPr lang="en-US" sz="3400" dirty="0">
                <a:solidFill>
                  <a:schemeClr val="bg1"/>
                </a:solidFill>
              </a:rPr>
              <a:t> and </a:t>
            </a:r>
            <a:r>
              <a:rPr lang="en-US" sz="3400" u="sng" dirty="0">
                <a:solidFill>
                  <a:srgbClr val="FFFF00"/>
                </a:solidFill>
              </a:rPr>
              <a:t>take care of it</a:t>
            </a:r>
            <a:r>
              <a:rPr lang="en-US" sz="3400" dirty="0">
                <a:solidFill>
                  <a:schemeClr val="bg1"/>
                </a:solidFill>
              </a:rPr>
              <a:t>.</a:t>
            </a:r>
          </a:p>
        </p:txBody>
      </p:sp>
      <p:grpSp>
        <p:nvGrpSpPr>
          <p:cNvPr id="16" name="Group 40">
            <a:extLst>
              <a:ext uri="{FF2B5EF4-FFF2-40B4-BE49-F238E27FC236}">
                <a16:creationId xmlns:a16="http://schemas.microsoft.com/office/drawing/2014/main" id="{1A9707E7-F109-4F1F-8D08-21E3AF7CF441}"/>
              </a:ext>
            </a:extLst>
          </p:cNvPr>
          <p:cNvGrpSpPr/>
          <p:nvPr/>
        </p:nvGrpSpPr>
        <p:grpSpPr>
          <a:xfrm>
            <a:off x="83128" y="64654"/>
            <a:ext cx="2475345" cy="6728691"/>
            <a:chOff x="76200" y="381000"/>
            <a:chExt cx="1752600" cy="5867400"/>
          </a:xfrm>
        </p:grpSpPr>
        <p:grpSp>
          <p:nvGrpSpPr>
            <p:cNvPr id="17" name="Group 10">
              <a:extLst>
                <a:ext uri="{FF2B5EF4-FFF2-40B4-BE49-F238E27FC236}">
                  <a16:creationId xmlns:a16="http://schemas.microsoft.com/office/drawing/2014/main" id="{EF38436D-A1B4-4A8F-9871-E39C1F1BB754}"/>
                </a:ext>
              </a:extLst>
            </p:cNvPr>
            <p:cNvGrpSpPr/>
            <p:nvPr/>
          </p:nvGrpSpPr>
          <p:grpSpPr>
            <a:xfrm>
              <a:off x="76200" y="381000"/>
              <a:ext cx="1752600" cy="5867400"/>
              <a:chOff x="304800" y="381000"/>
              <a:chExt cx="1752600" cy="5867400"/>
            </a:xfrm>
          </p:grpSpPr>
          <p:sp>
            <p:nvSpPr>
              <p:cNvPr id="20" name="Oval 19">
                <a:extLst>
                  <a:ext uri="{FF2B5EF4-FFF2-40B4-BE49-F238E27FC236}">
                    <a16:creationId xmlns:a16="http://schemas.microsoft.com/office/drawing/2014/main" id="{88EB41E0-4B99-4A72-8F0B-649053E33DA0}"/>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1" name="Oval 20">
                <a:extLst>
                  <a:ext uri="{FF2B5EF4-FFF2-40B4-BE49-F238E27FC236}">
                    <a16:creationId xmlns:a16="http://schemas.microsoft.com/office/drawing/2014/main" id="{849D56DE-F2B3-4B95-9A7F-C98FD06BC215}"/>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22" name="Oval 21">
                <a:extLst>
                  <a:ext uri="{FF2B5EF4-FFF2-40B4-BE49-F238E27FC236}">
                    <a16:creationId xmlns:a16="http://schemas.microsoft.com/office/drawing/2014/main" id="{537FD50B-6524-4E98-8062-F032F5D034D7}"/>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18" name="Rectangle 14">
              <a:extLst>
                <a:ext uri="{FF2B5EF4-FFF2-40B4-BE49-F238E27FC236}">
                  <a16:creationId xmlns:a16="http://schemas.microsoft.com/office/drawing/2014/main" id="{98FCEA0C-2C9C-48B1-9264-19B3C3740A75}"/>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19" name="Rectangle 18">
              <a:extLst>
                <a:ext uri="{FF2B5EF4-FFF2-40B4-BE49-F238E27FC236}">
                  <a16:creationId xmlns:a16="http://schemas.microsoft.com/office/drawing/2014/main" id="{B7753852-EAD5-4527-B668-27F1DB8BA610}"/>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214749532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091A80D0-9666-4640-846F-2F748320759D}"/>
              </a:ext>
            </a:extLst>
          </p:cNvPr>
          <p:cNvPicPr>
            <a:picLocks noChangeAspect="1"/>
          </p:cNvPicPr>
          <p:nvPr/>
        </p:nvPicPr>
        <p:blipFill rotWithShape="1">
          <a:blip r:embed="rId2">
            <a:extLst>
              <a:ext uri="{28A0092B-C50C-407E-A947-70E740481C1C}">
                <a14:useLocalDpi xmlns:a14="http://schemas.microsoft.com/office/drawing/2010/main" val="0"/>
              </a:ext>
            </a:extLst>
          </a:blip>
          <a:srcRect l="21908" t="12499" r="32480" b="12502"/>
          <a:stretch/>
        </p:blipFill>
        <p:spPr>
          <a:xfrm>
            <a:off x="2651760" y="0"/>
            <a:ext cx="9509760" cy="6858000"/>
          </a:xfrm>
          <a:prstGeom prst="rect">
            <a:avLst/>
          </a:prstGeom>
        </p:spPr>
      </p:pic>
      <p:sp>
        <p:nvSpPr>
          <p:cNvPr id="13" name="TextBox 12"/>
          <p:cNvSpPr txBox="1"/>
          <p:nvPr/>
        </p:nvSpPr>
        <p:spPr>
          <a:xfrm>
            <a:off x="2651760" y="1"/>
            <a:ext cx="9540239" cy="3200876"/>
          </a:xfrm>
          <a:prstGeom prst="rect">
            <a:avLst/>
          </a:prstGeom>
          <a:solidFill>
            <a:schemeClr val="tx1">
              <a:lumMod val="65000"/>
              <a:lumOff val="35000"/>
            </a:schemeClr>
          </a:solidFill>
        </p:spPr>
        <p:txBody>
          <a:bodyPr wrap="square" rtlCol="0">
            <a:spAutoFit/>
          </a:bodyPr>
          <a:lstStyle/>
          <a:p>
            <a:endParaRPr lang="en-US" sz="3200" dirty="0">
              <a:solidFill>
                <a:schemeClr val="bg1"/>
              </a:solidFill>
            </a:endParaRPr>
          </a:p>
          <a:p>
            <a:r>
              <a:rPr lang="en-US" sz="3400" dirty="0">
                <a:solidFill>
                  <a:schemeClr val="bg1"/>
                </a:solidFill>
              </a:rPr>
              <a:t>Genesis 2.16-17 NIV:  </a:t>
            </a:r>
          </a:p>
          <a:p>
            <a:r>
              <a:rPr lang="en-US" sz="3400" dirty="0">
                <a:solidFill>
                  <a:schemeClr val="bg1"/>
                </a:solidFill>
              </a:rPr>
              <a:t>And the LORD God commanded the man, “You are free to eat from any tree in the garden; but you must not eat from the tree of the knowledge of good and evil, for when you eat from it you will certainly die.”</a:t>
            </a:r>
          </a:p>
        </p:txBody>
      </p:sp>
      <p:grpSp>
        <p:nvGrpSpPr>
          <p:cNvPr id="16" name="Group 40">
            <a:extLst>
              <a:ext uri="{FF2B5EF4-FFF2-40B4-BE49-F238E27FC236}">
                <a16:creationId xmlns:a16="http://schemas.microsoft.com/office/drawing/2014/main" id="{049E6468-8F1A-41BF-A308-3098E86B4A0E}"/>
              </a:ext>
            </a:extLst>
          </p:cNvPr>
          <p:cNvGrpSpPr/>
          <p:nvPr/>
        </p:nvGrpSpPr>
        <p:grpSpPr>
          <a:xfrm>
            <a:off x="83128" y="64654"/>
            <a:ext cx="2475345" cy="6728691"/>
            <a:chOff x="76200" y="381000"/>
            <a:chExt cx="1752600" cy="5867400"/>
          </a:xfrm>
        </p:grpSpPr>
        <p:grpSp>
          <p:nvGrpSpPr>
            <p:cNvPr id="17" name="Group 10">
              <a:extLst>
                <a:ext uri="{FF2B5EF4-FFF2-40B4-BE49-F238E27FC236}">
                  <a16:creationId xmlns:a16="http://schemas.microsoft.com/office/drawing/2014/main" id="{1D5371A7-24AB-49FD-BDDA-B6C03579AE5C}"/>
                </a:ext>
              </a:extLst>
            </p:cNvPr>
            <p:cNvGrpSpPr/>
            <p:nvPr/>
          </p:nvGrpSpPr>
          <p:grpSpPr>
            <a:xfrm>
              <a:off x="76200" y="381000"/>
              <a:ext cx="1752600" cy="5867400"/>
              <a:chOff x="304800" y="381000"/>
              <a:chExt cx="1752600" cy="5867400"/>
            </a:xfrm>
          </p:grpSpPr>
          <p:sp>
            <p:nvSpPr>
              <p:cNvPr id="20" name="Oval 19">
                <a:extLst>
                  <a:ext uri="{FF2B5EF4-FFF2-40B4-BE49-F238E27FC236}">
                    <a16:creationId xmlns:a16="http://schemas.microsoft.com/office/drawing/2014/main" id="{9DC7AA27-6E79-492A-AEE4-7DE8B51F217E}"/>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1" name="Oval 20">
                <a:extLst>
                  <a:ext uri="{FF2B5EF4-FFF2-40B4-BE49-F238E27FC236}">
                    <a16:creationId xmlns:a16="http://schemas.microsoft.com/office/drawing/2014/main" id="{D4D4A6FB-FDAC-487B-982F-8CCD16EF9FAC}"/>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22" name="Oval 21">
                <a:extLst>
                  <a:ext uri="{FF2B5EF4-FFF2-40B4-BE49-F238E27FC236}">
                    <a16:creationId xmlns:a16="http://schemas.microsoft.com/office/drawing/2014/main" id="{CCA7CD24-578E-4391-B7F5-B4A54F707A93}"/>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18" name="Rectangle 14">
              <a:extLst>
                <a:ext uri="{FF2B5EF4-FFF2-40B4-BE49-F238E27FC236}">
                  <a16:creationId xmlns:a16="http://schemas.microsoft.com/office/drawing/2014/main" id="{70D3FC83-A301-4F39-B8AD-0AE32ACC1AE9}"/>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19" name="Rectangle 18">
              <a:extLst>
                <a:ext uri="{FF2B5EF4-FFF2-40B4-BE49-F238E27FC236}">
                  <a16:creationId xmlns:a16="http://schemas.microsoft.com/office/drawing/2014/main" id="{778BF755-D101-4B8B-85EC-26717919E5E2}"/>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371937050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9A9D524-E5B2-4FDF-9F9E-8D9806009BC6}"/>
              </a:ext>
            </a:extLst>
          </p:cNvPr>
          <p:cNvPicPr>
            <a:picLocks noChangeAspect="1"/>
          </p:cNvPicPr>
          <p:nvPr/>
        </p:nvPicPr>
        <p:blipFill rotWithShape="1">
          <a:blip r:embed="rId2">
            <a:extLst>
              <a:ext uri="{28A0092B-C50C-407E-A947-70E740481C1C}">
                <a14:useLocalDpi xmlns:a14="http://schemas.microsoft.com/office/drawing/2010/main" val="0"/>
              </a:ext>
            </a:extLst>
          </a:blip>
          <a:srcRect l="21908" t="12499" r="32480" b="12502"/>
          <a:stretch/>
        </p:blipFill>
        <p:spPr>
          <a:xfrm>
            <a:off x="2651760" y="0"/>
            <a:ext cx="9509760" cy="6858000"/>
          </a:xfrm>
          <a:prstGeom prst="rect">
            <a:avLst/>
          </a:prstGeom>
        </p:spPr>
      </p:pic>
      <p:sp>
        <p:nvSpPr>
          <p:cNvPr id="13" name="TextBox 12"/>
          <p:cNvSpPr txBox="1"/>
          <p:nvPr/>
        </p:nvSpPr>
        <p:spPr>
          <a:xfrm>
            <a:off x="2651760" y="1"/>
            <a:ext cx="9509759" cy="3754874"/>
          </a:xfrm>
          <a:prstGeom prst="rect">
            <a:avLst/>
          </a:prstGeom>
          <a:solidFill>
            <a:schemeClr val="tx1">
              <a:lumMod val="65000"/>
              <a:lumOff val="35000"/>
            </a:schemeClr>
          </a:solidFill>
        </p:spPr>
        <p:txBody>
          <a:bodyPr wrap="square" rtlCol="0">
            <a:spAutoFit/>
          </a:bodyPr>
          <a:lstStyle/>
          <a:p>
            <a:r>
              <a:rPr lang="en-US" sz="3400" b="1" dirty="0">
                <a:solidFill>
                  <a:srgbClr val="FFFF00"/>
                </a:solidFill>
              </a:rPr>
              <a:t>Relationship:</a:t>
            </a:r>
            <a:r>
              <a:rPr lang="en-US" sz="3400" dirty="0">
                <a:solidFill>
                  <a:srgbClr val="FFFF00"/>
                </a:solidFill>
              </a:rPr>
              <a:t>  </a:t>
            </a:r>
          </a:p>
          <a:p>
            <a:r>
              <a:rPr lang="en-US" sz="3400" dirty="0">
                <a:solidFill>
                  <a:schemeClr val="bg1"/>
                </a:solidFill>
              </a:rPr>
              <a:t>Reflect God’s character; represent God; multiply God’s image; rule for God.</a:t>
            </a:r>
          </a:p>
          <a:p>
            <a:endParaRPr lang="en-US" sz="3400" dirty="0"/>
          </a:p>
          <a:p>
            <a:r>
              <a:rPr lang="en-US" sz="3400" b="1" dirty="0">
                <a:solidFill>
                  <a:srgbClr val="FFFF00"/>
                </a:solidFill>
              </a:rPr>
              <a:t>Moral Philosophy:</a:t>
            </a:r>
          </a:p>
          <a:p>
            <a:r>
              <a:rPr lang="en-US" sz="3400" dirty="0">
                <a:solidFill>
                  <a:schemeClr val="bg1"/>
                </a:solidFill>
              </a:rPr>
              <a:t>Depend and submit; trust and obey;  do what God says and trust him with everything else.</a:t>
            </a:r>
          </a:p>
        </p:txBody>
      </p:sp>
      <p:grpSp>
        <p:nvGrpSpPr>
          <p:cNvPr id="16" name="Group 40">
            <a:extLst>
              <a:ext uri="{FF2B5EF4-FFF2-40B4-BE49-F238E27FC236}">
                <a16:creationId xmlns:a16="http://schemas.microsoft.com/office/drawing/2014/main" id="{7F668311-9A9A-4CC5-B6AE-AF43852816C7}"/>
              </a:ext>
            </a:extLst>
          </p:cNvPr>
          <p:cNvGrpSpPr/>
          <p:nvPr/>
        </p:nvGrpSpPr>
        <p:grpSpPr>
          <a:xfrm>
            <a:off x="83128" y="64654"/>
            <a:ext cx="2475345" cy="6728691"/>
            <a:chOff x="76200" y="381000"/>
            <a:chExt cx="1752600" cy="5867400"/>
          </a:xfrm>
        </p:grpSpPr>
        <p:grpSp>
          <p:nvGrpSpPr>
            <p:cNvPr id="17" name="Group 10">
              <a:extLst>
                <a:ext uri="{FF2B5EF4-FFF2-40B4-BE49-F238E27FC236}">
                  <a16:creationId xmlns:a16="http://schemas.microsoft.com/office/drawing/2014/main" id="{F64EBA63-B4F0-4B71-8C3F-C7B8B8EC6402}"/>
                </a:ext>
              </a:extLst>
            </p:cNvPr>
            <p:cNvGrpSpPr/>
            <p:nvPr/>
          </p:nvGrpSpPr>
          <p:grpSpPr>
            <a:xfrm>
              <a:off x="76200" y="381000"/>
              <a:ext cx="1752600" cy="5867400"/>
              <a:chOff x="304800" y="381000"/>
              <a:chExt cx="1752600" cy="5867400"/>
            </a:xfrm>
          </p:grpSpPr>
          <p:sp>
            <p:nvSpPr>
              <p:cNvPr id="20" name="Oval 19">
                <a:extLst>
                  <a:ext uri="{FF2B5EF4-FFF2-40B4-BE49-F238E27FC236}">
                    <a16:creationId xmlns:a16="http://schemas.microsoft.com/office/drawing/2014/main" id="{E8D24DB6-0507-4706-B48D-8E0349E9A3C6}"/>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1" name="Oval 20">
                <a:extLst>
                  <a:ext uri="{FF2B5EF4-FFF2-40B4-BE49-F238E27FC236}">
                    <a16:creationId xmlns:a16="http://schemas.microsoft.com/office/drawing/2014/main" id="{D0E46F2E-589C-4164-B661-6E74BFEE1A7D}"/>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22" name="Oval 21">
                <a:extLst>
                  <a:ext uri="{FF2B5EF4-FFF2-40B4-BE49-F238E27FC236}">
                    <a16:creationId xmlns:a16="http://schemas.microsoft.com/office/drawing/2014/main" id="{B9BE72D8-C879-4F7D-9B9E-1889E2A7FA64}"/>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18" name="Rectangle 14">
              <a:extLst>
                <a:ext uri="{FF2B5EF4-FFF2-40B4-BE49-F238E27FC236}">
                  <a16:creationId xmlns:a16="http://schemas.microsoft.com/office/drawing/2014/main" id="{28C1656B-D262-4C28-A6A1-AADBEF4AE556}"/>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19" name="Rectangle 18">
              <a:extLst>
                <a:ext uri="{FF2B5EF4-FFF2-40B4-BE49-F238E27FC236}">
                  <a16:creationId xmlns:a16="http://schemas.microsoft.com/office/drawing/2014/main" id="{39AFB1BD-11F9-481B-B85E-18F49F74D55B}"/>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258417602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F38F864E-7BB4-4585-BC1F-0390850CF54F}"/>
              </a:ext>
            </a:extLst>
          </p:cNvPr>
          <p:cNvPicPr>
            <a:picLocks noChangeAspect="1"/>
          </p:cNvPicPr>
          <p:nvPr/>
        </p:nvPicPr>
        <p:blipFill rotWithShape="1">
          <a:blip r:embed="rId2">
            <a:extLst>
              <a:ext uri="{28A0092B-C50C-407E-A947-70E740481C1C}">
                <a14:useLocalDpi xmlns:a14="http://schemas.microsoft.com/office/drawing/2010/main" val="0"/>
              </a:ext>
            </a:extLst>
          </a:blip>
          <a:srcRect l="21908" t="12499" r="32480" b="12502"/>
          <a:stretch/>
        </p:blipFill>
        <p:spPr>
          <a:xfrm>
            <a:off x="2651760" y="0"/>
            <a:ext cx="9509760" cy="6858000"/>
          </a:xfrm>
          <a:prstGeom prst="rect">
            <a:avLst/>
          </a:prstGeom>
        </p:spPr>
      </p:pic>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4994" r="32317"/>
          <a:stretch/>
        </p:blipFill>
        <p:spPr>
          <a:xfrm>
            <a:off x="3992880" y="1"/>
            <a:ext cx="6675120" cy="6858001"/>
          </a:xfrm>
          <a:prstGeom prst="rect">
            <a:avLst/>
          </a:prstGeom>
        </p:spPr>
      </p:pic>
      <p:sp>
        <p:nvSpPr>
          <p:cNvPr id="13" name="TextBox 12"/>
          <p:cNvSpPr txBox="1"/>
          <p:nvPr/>
        </p:nvSpPr>
        <p:spPr>
          <a:xfrm>
            <a:off x="2651760" y="0"/>
            <a:ext cx="9540239" cy="6340197"/>
          </a:xfrm>
          <a:prstGeom prst="rect">
            <a:avLst/>
          </a:prstGeom>
          <a:solidFill>
            <a:schemeClr val="tx1">
              <a:lumMod val="65000"/>
              <a:lumOff val="35000"/>
            </a:schemeClr>
          </a:solidFill>
        </p:spPr>
        <p:txBody>
          <a:bodyPr wrap="square" rtlCol="0">
            <a:spAutoFit/>
          </a:bodyPr>
          <a:lstStyle/>
          <a:p>
            <a:r>
              <a:rPr lang="en-US" sz="3400" b="1" dirty="0">
                <a:solidFill>
                  <a:srgbClr val="FFFF00"/>
                </a:solidFill>
              </a:rPr>
              <a:t>Relationship:</a:t>
            </a:r>
            <a:r>
              <a:rPr lang="en-US" sz="3400" dirty="0">
                <a:solidFill>
                  <a:srgbClr val="FFFF00"/>
                </a:solidFill>
              </a:rPr>
              <a:t>  </a:t>
            </a:r>
          </a:p>
          <a:p>
            <a:r>
              <a:rPr lang="en-US" sz="3400" dirty="0">
                <a:solidFill>
                  <a:schemeClr val="bg1"/>
                </a:solidFill>
              </a:rPr>
              <a:t>Reflect God’s character; represent God; multiply God’s image; rule for God.</a:t>
            </a:r>
          </a:p>
          <a:p>
            <a:endParaRPr lang="en-US" sz="3400" dirty="0"/>
          </a:p>
          <a:p>
            <a:r>
              <a:rPr lang="en-US" sz="3400" b="1" dirty="0">
                <a:solidFill>
                  <a:srgbClr val="FFFF00"/>
                </a:solidFill>
              </a:rPr>
              <a:t>Moral Philosophy:</a:t>
            </a:r>
          </a:p>
          <a:p>
            <a:r>
              <a:rPr lang="en-US" sz="3400" dirty="0">
                <a:solidFill>
                  <a:schemeClr val="bg1"/>
                </a:solidFill>
              </a:rPr>
              <a:t>Depend and submit; trust and obey;  do what God says and trust him with everything else.</a:t>
            </a:r>
          </a:p>
          <a:p>
            <a:endParaRPr lang="en-US" sz="3400" dirty="0">
              <a:solidFill>
                <a:schemeClr val="bg1"/>
              </a:solidFill>
            </a:endParaRPr>
          </a:p>
          <a:p>
            <a:r>
              <a:rPr lang="en-US" sz="3400" b="1" dirty="0">
                <a:solidFill>
                  <a:srgbClr val="FFFF00"/>
                </a:solidFill>
              </a:rPr>
              <a:t>Matthew 6.33 NIV:</a:t>
            </a:r>
            <a:r>
              <a:rPr lang="en-US" sz="3400" dirty="0"/>
              <a:t>   </a:t>
            </a:r>
          </a:p>
          <a:p>
            <a:r>
              <a:rPr lang="en-US" sz="3400" dirty="0">
                <a:solidFill>
                  <a:schemeClr val="bg1"/>
                </a:solidFill>
              </a:rPr>
              <a:t>“But seek first his kingdom and his righteousness, and all these things will be given to you as well.” </a:t>
            </a:r>
          </a:p>
          <a:p>
            <a:endParaRPr lang="en-US" sz="3200" dirty="0">
              <a:solidFill>
                <a:schemeClr val="bg1"/>
              </a:solidFill>
            </a:endParaRPr>
          </a:p>
        </p:txBody>
      </p:sp>
      <p:grpSp>
        <p:nvGrpSpPr>
          <p:cNvPr id="16" name="Group 40">
            <a:extLst>
              <a:ext uri="{FF2B5EF4-FFF2-40B4-BE49-F238E27FC236}">
                <a16:creationId xmlns:a16="http://schemas.microsoft.com/office/drawing/2014/main" id="{8D7815FF-E4E8-4A95-A0C4-49C8BE8CDCC1}"/>
              </a:ext>
            </a:extLst>
          </p:cNvPr>
          <p:cNvGrpSpPr/>
          <p:nvPr/>
        </p:nvGrpSpPr>
        <p:grpSpPr>
          <a:xfrm>
            <a:off x="83128" y="64654"/>
            <a:ext cx="2475345" cy="6728691"/>
            <a:chOff x="76200" y="381000"/>
            <a:chExt cx="1752600" cy="5867400"/>
          </a:xfrm>
        </p:grpSpPr>
        <p:grpSp>
          <p:nvGrpSpPr>
            <p:cNvPr id="17" name="Group 10">
              <a:extLst>
                <a:ext uri="{FF2B5EF4-FFF2-40B4-BE49-F238E27FC236}">
                  <a16:creationId xmlns:a16="http://schemas.microsoft.com/office/drawing/2014/main" id="{65909396-7B09-44B5-9D01-B0C763DF0D07}"/>
                </a:ext>
              </a:extLst>
            </p:cNvPr>
            <p:cNvGrpSpPr/>
            <p:nvPr/>
          </p:nvGrpSpPr>
          <p:grpSpPr>
            <a:xfrm>
              <a:off x="76200" y="381000"/>
              <a:ext cx="1752600" cy="5867400"/>
              <a:chOff x="304800" y="381000"/>
              <a:chExt cx="1752600" cy="5867400"/>
            </a:xfrm>
          </p:grpSpPr>
          <p:sp>
            <p:nvSpPr>
              <p:cNvPr id="20" name="Oval 19">
                <a:extLst>
                  <a:ext uri="{FF2B5EF4-FFF2-40B4-BE49-F238E27FC236}">
                    <a16:creationId xmlns:a16="http://schemas.microsoft.com/office/drawing/2014/main" id="{65EFDBB5-182B-40EA-95B8-1339894E5C9B}"/>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1" name="Oval 20">
                <a:extLst>
                  <a:ext uri="{FF2B5EF4-FFF2-40B4-BE49-F238E27FC236}">
                    <a16:creationId xmlns:a16="http://schemas.microsoft.com/office/drawing/2014/main" id="{2818230C-FEC4-416D-84FB-004BA253EEAB}"/>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22" name="Oval 21">
                <a:extLst>
                  <a:ext uri="{FF2B5EF4-FFF2-40B4-BE49-F238E27FC236}">
                    <a16:creationId xmlns:a16="http://schemas.microsoft.com/office/drawing/2014/main" id="{655F35E2-BB67-475F-953C-CC752A2DC4C4}"/>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18" name="Rectangle 14">
              <a:extLst>
                <a:ext uri="{FF2B5EF4-FFF2-40B4-BE49-F238E27FC236}">
                  <a16:creationId xmlns:a16="http://schemas.microsoft.com/office/drawing/2014/main" id="{E570D31A-0C5B-4F56-A608-1DE97CF53154}"/>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19" name="Rectangle 18">
              <a:extLst>
                <a:ext uri="{FF2B5EF4-FFF2-40B4-BE49-F238E27FC236}">
                  <a16:creationId xmlns:a16="http://schemas.microsoft.com/office/drawing/2014/main" id="{50DC80CD-F421-46A1-9DAB-F6AB7D2AB3CD}"/>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41695965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C16C3622-E6C7-403F-814B-761767EEECF7}"/>
              </a:ext>
            </a:extLst>
          </p:cNvPr>
          <p:cNvGrpSpPr/>
          <p:nvPr/>
        </p:nvGrpSpPr>
        <p:grpSpPr>
          <a:xfrm>
            <a:off x="93116" y="220962"/>
            <a:ext cx="8570593" cy="6059766"/>
            <a:chOff x="287079" y="241416"/>
            <a:chExt cx="8708065" cy="6478361"/>
          </a:xfrm>
        </p:grpSpPr>
        <p:sp>
          <p:nvSpPr>
            <p:cNvPr id="10" name="Oval 9">
              <a:extLst>
                <a:ext uri="{FF2B5EF4-FFF2-40B4-BE49-F238E27FC236}">
                  <a16:creationId xmlns:a16="http://schemas.microsoft.com/office/drawing/2014/main" id="{CCFFBBFD-6F29-48D4-9CF0-FEF96A67687E}"/>
                </a:ext>
              </a:extLst>
            </p:cNvPr>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11" name="Oval 10">
              <a:extLst>
                <a:ext uri="{FF2B5EF4-FFF2-40B4-BE49-F238E27FC236}">
                  <a16:creationId xmlns:a16="http://schemas.microsoft.com/office/drawing/2014/main" id="{E22FB7B1-436C-4D9C-938D-E5A65B4DCB5F}"/>
                </a:ext>
              </a:extLst>
            </p:cNvPr>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God</a:t>
              </a:r>
            </a:p>
          </p:txBody>
        </p:sp>
        <p:sp>
          <p:nvSpPr>
            <p:cNvPr id="12" name="Pentagon 2">
              <a:extLst>
                <a:ext uri="{FF2B5EF4-FFF2-40B4-BE49-F238E27FC236}">
                  <a16:creationId xmlns:a16="http://schemas.microsoft.com/office/drawing/2014/main" id="{5272D0E8-BBCC-41A2-93E5-AB8319EE6EC9}"/>
                </a:ext>
              </a:extLst>
            </p:cNvPr>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Obey</a:t>
              </a:r>
            </a:p>
          </p:txBody>
        </p:sp>
        <p:sp>
          <p:nvSpPr>
            <p:cNvPr id="13" name="Pentagon 15">
              <a:extLst>
                <a:ext uri="{FF2B5EF4-FFF2-40B4-BE49-F238E27FC236}">
                  <a16:creationId xmlns:a16="http://schemas.microsoft.com/office/drawing/2014/main" id="{EB7C273C-D6B6-407B-ACD0-53C45BE37EDC}"/>
                </a:ext>
              </a:extLst>
            </p:cNvPr>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14" name="Rounded Rectangle 4">
              <a:extLst>
                <a:ext uri="{FF2B5EF4-FFF2-40B4-BE49-F238E27FC236}">
                  <a16:creationId xmlns:a16="http://schemas.microsoft.com/office/drawing/2014/main" id="{631377B5-568B-49D5-8A49-803408BF9FEE}"/>
                </a:ext>
              </a:extLst>
            </p:cNvPr>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Physical Blessing</a:t>
              </a:r>
            </a:p>
          </p:txBody>
        </p:sp>
        <p:sp>
          <p:nvSpPr>
            <p:cNvPr id="18" name="Pentagon 16">
              <a:extLst>
                <a:ext uri="{FF2B5EF4-FFF2-40B4-BE49-F238E27FC236}">
                  <a16:creationId xmlns:a16="http://schemas.microsoft.com/office/drawing/2014/main" id="{B1C825BC-EA7C-4BF7-9FB9-7E2040ECE278}"/>
                </a:ext>
              </a:extLst>
            </p:cNvPr>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Trust</a:t>
              </a:r>
            </a:p>
          </p:txBody>
        </p:sp>
      </p:grpSp>
    </p:spTree>
    <p:extLst>
      <p:ext uri="{BB962C8B-B14F-4D97-AF65-F5344CB8AC3E}">
        <p14:creationId xmlns:p14="http://schemas.microsoft.com/office/powerpoint/2010/main" val="402728301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07B4F32D-D3A5-4214-B52F-704BE505BC5E}"/>
              </a:ext>
            </a:extLst>
          </p:cNvPr>
          <p:cNvGrpSpPr/>
          <p:nvPr/>
        </p:nvGrpSpPr>
        <p:grpSpPr>
          <a:xfrm>
            <a:off x="93116" y="220962"/>
            <a:ext cx="8570593" cy="6059766"/>
            <a:chOff x="287079" y="241416"/>
            <a:chExt cx="8708065" cy="6478361"/>
          </a:xfrm>
        </p:grpSpPr>
        <p:sp>
          <p:nvSpPr>
            <p:cNvPr id="22" name="Oval 21">
              <a:extLst>
                <a:ext uri="{FF2B5EF4-FFF2-40B4-BE49-F238E27FC236}">
                  <a16:creationId xmlns:a16="http://schemas.microsoft.com/office/drawing/2014/main" id="{C2A3BB24-0DF8-4395-AEEE-FEE65392D2B9}"/>
                </a:ext>
              </a:extLst>
            </p:cNvPr>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23" name="Oval 22">
              <a:extLst>
                <a:ext uri="{FF2B5EF4-FFF2-40B4-BE49-F238E27FC236}">
                  <a16:creationId xmlns:a16="http://schemas.microsoft.com/office/drawing/2014/main" id="{D8274D2C-DD1E-4912-9519-90A5CD59EFE4}"/>
                </a:ext>
              </a:extLst>
            </p:cNvPr>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God</a:t>
              </a:r>
            </a:p>
          </p:txBody>
        </p:sp>
        <p:sp>
          <p:nvSpPr>
            <p:cNvPr id="24" name="Pentagon 2">
              <a:extLst>
                <a:ext uri="{FF2B5EF4-FFF2-40B4-BE49-F238E27FC236}">
                  <a16:creationId xmlns:a16="http://schemas.microsoft.com/office/drawing/2014/main" id="{2AA1004E-83C5-4103-9A62-09AE70D19098}"/>
                </a:ext>
              </a:extLst>
            </p:cNvPr>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Obey</a:t>
              </a:r>
            </a:p>
          </p:txBody>
        </p:sp>
        <p:sp>
          <p:nvSpPr>
            <p:cNvPr id="25" name="Pentagon 15">
              <a:extLst>
                <a:ext uri="{FF2B5EF4-FFF2-40B4-BE49-F238E27FC236}">
                  <a16:creationId xmlns:a16="http://schemas.microsoft.com/office/drawing/2014/main" id="{263EFE65-D781-4632-A0F7-1A09790690F2}"/>
                </a:ext>
              </a:extLst>
            </p:cNvPr>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26" name="Rounded Rectangle 4">
              <a:extLst>
                <a:ext uri="{FF2B5EF4-FFF2-40B4-BE49-F238E27FC236}">
                  <a16:creationId xmlns:a16="http://schemas.microsoft.com/office/drawing/2014/main" id="{04318A31-FA9D-4814-8901-00E942AAC50F}"/>
                </a:ext>
              </a:extLst>
            </p:cNvPr>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Physical Blessing</a:t>
              </a:r>
            </a:p>
          </p:txBody>
        </p:sp>
        <p:sp>
          <p:nvSpPr>
            <p:cNvPr id="27" name="Pentagon 16">
              <a:extLst>
                <a:ext uri="{FF2B5EF4-FFF2-40B4-BE49-F238E27FC236}">
                  <a16:creationId xmlns:a16="http://schemas.microsoft.com/office/drawing/2014/main" id="{4B72D6EB-44E7-4825-9C01-BF4A4051A2D0}"/>
                </a:ext>
              </a:extLst>
            </p:cNvPr>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Trust</a:t>
              </a:r>
            </a:p>
          </p:txBody>
        </p:sp>
        <p:sp>
          <p:nvSpPr>
            <p:cNvPr id="28" name="TextBox 27">
              <a:extLst>
                <a:ext uri="{FF2B5EF4-FFF2-40B4-BE49-F238E27FC236}">
                  <a16:creationId xmlns:a16="http://schemas.microsoft.com/office/drawing/2014/main" id="{5BB7C997-8748-455D-8A1F-A747540E3EA7}"/>
                </a:ext>
              </a:extLst>
            </p:cNvPr>
            <p:cNvSpPr txBox="1"/>
            <p:nvPr/>
          </p:nvSpPr>
          <p:spPr>
            <a:xfrm>
              <a:off x="5032814" y="3732256"/>
              <a:ext cx="394855" cy="707886"/>
            </a:xfrm>
            <a:prstGeom prst="rect">
              <a:avLst/>
            </a:prstGeom>
            <a:noFill/>
          </p:spPr>
          <p:txBody>
            <a:bodyPr wrap="square" rtlCol="0">
              <a:spAutoFit/>
            </a:bodyPr>
            <a:lstStyle/>
            <a:p>
              <a:r>
                <a:rPr lang="en-US" sz="4000" dirty="0">
                  <a:solidFill>
                    <a:schemeClr val="bg1"/>
                  </a:solidFill>
                </a:rPr>
                <a:t>?</a:t>
              </a:r>
            </a:p>
          </p:txBody>
        </p:sp>
        <p:sp>
          <p:nvSpPr>
            <p:cNvPr id="29" name="TextBox 28">
              <a:extLst>
                <a:ext uri="{FF2B5EF4-FFF2-40B4-BE49-F238E27FC236}">
                  <a16:creationId xmlns:a16="http://schemas.microsoft.com/office/drawing/2014/main" id="{D750D9E2-5298-42AB-9CA4-7D9A62BD2617}"/>
                </a:ext>
              </a:extLst>
            </p:cNvPr>
            <p:cNvSpPr txBox="1"/>
            <p:nvPr/>
          </p:nvSpPr>
          <p:spPr>
            <a:xfrm>
              <a:off x="5208229" y="4249230"/>
              <a:ext cx="394855" cy="707886"/>
            </a:xfrm>
            <a:prstGeom prst="rect">
              <a:avLst/>
            </a:prstGeom>
            <a:noFill/>
          </p:spPr>
          <p:txBody>
            <a:bodyPr wrap="square" rtlCol="0">
              <a:spAutoFit/>
            </a:bodyPr>
            <a:lstStyle/>
            <a:p>
              <a:r>
                <a:rPr lang="en-US" sz="4000" dirty="0">
                  <a:solidFill>
                    <a:schemeClr val="bg1"/>
                  </a:solidFill>
                </a:rPr>
                <a:t>?</a:t>
              </a:r>
            </a:p>
          </p:txBody>
        </p:sp>
        <p:sp>
          <p:nvSpPr>
            <p:cNvPr id="30" name="TextBox 29">
              <a:extLst>
                <a:ext uri="{FF2B5EF4-FFF2-40B4-BE49-F238E27FC236}">
                  <a16:creationId xmlns:a16="http://schemas.microsoft.com/office/drawing/2014/main" id="{C87CC2AE-2C68-4F7E-8F6B-98910E22C0FA}"/>
                </a:ext>
              </a:extLst>
            </p:cNvPr>
            <p:cNvSpPr txBox="1"/>
            <p:nvPr/>
          </p:nvSpPr>
          <p:spPr>
            <a:xfrm>
              <a:off x="5745109" y="2113471"/>
              <a:ext cx="394855" cy="707886"/>
            </a:xfrm>
            <a:prstGeom prst="rect">
              <a:avLst/>
            </a:prstGeom>
            <a:noFill/>
          </p:spPr>
          <p:txBody>
            <a:bodyPr wrap="square" rtlCol="0">
              <a:spAutoFit/>
            </a:bodyPr>
            <a:lstStyle/>
            <a:p>
              <a:r>
                <a:rPr lang="en-US" sz="4000" dirty="0">
                  <a:solidFill>
                    <a:schemeClr val="bg1"/>
                  </a:solidFill>
                </a:rPr>
                <a:t>?</a:t>
              </a:r>
            </a:p>
          </p:txBody>
        </p:sp>
        <p:sp>
          <p:nvSpPr>
            <p:cNvPr id="31" name="TextBox 30">
              <a:extLst>
                <a:ext uri="{FF2B5EF4-FFF2-40B4-BE49-F238E27FC236}">
                  <a16:creationId xmlns:a16="http://schemas.microsoft.com/office/drawing/2014/main" id="{3F4F1940-1236-496B-9FC4-07DC11C8B468}"/>
                </a:ext>
              </a:extLst>
            </p:cNvPr>
            <p:cNvSpPr txBox="1"/>
            <p:nvPr/>
          </p:nvSpPr>
          <p:spPr>
            <a:xfrm>
              <a:off x="5581071" y="4424435"/>
              <a:ext cx="394855" cy="707886"/>
            </a:xfrm>
            <a:prstGeom prst="rect">
              <a:avLst/>
            </a:prstGeom>
            <a:noFill/>
          </p:spPr>
          <p:txBody>
            <a:bodyPr wrap="square" rtlCol="0">
              <a:spAutoFit/>
            </a:bodyPr>
            <a:lstStyle/>
            <a:p>
              <a:r>
                <a:rPr lang="en-US" sz="4000" dirty="0">
                  <a:solidFill>
                    <a:schemeClr val="bg1"/>
                  </a:solidFill>
                </a:rPr>
                <a:t>?</a:t>
              </a:r>
            </a:p>
          </p:txBody>
        </p:sp>
        <p:sp>
          <p:nvSpPr>
            <p:cNvPr id="32" name="TextBox 31">
              <a:extLst>
                <a:ext uri="{FF2B5EF4-FFF2-40B4-BE49-F238E27FC236}">
                  <a16:creationId xmlns:a16="http://schemas.microsoft.com/office/drawing/2014/main" id="{9C76E499-9685-4921-980E-97C24868DBE8}"/>
                </a:ext>
              </a:extLst>
            </p:cNvPr>
            <p:cNvSpPr txBox="1"/>
            <p:nvPr/>
          </p:nvSpPr>
          <p:spPr>
            <a:xfrm>
              <a:off x="5719430" y="2712028"/>
              <a:ext cx="394855" cy="707886"/>
            </a:xfrm>
            <a:prstGeom prst="rect">
              <a:avLst/>
            </a:prstGeom>
            <a:noFill/>
          </p:spPr>
          <p:txBody>
            <a:bodyPr wrap="square" rtlCol="0">
              <a:spAutoFit/>
            </a:bodyPr>
            <a:lstStyle/>
            <a:p>
              <a:r>
                <a:rPr lang="en-US" sz="4000" dirty="0">
                  <a:solidFill>
                    <a:schemeClr val="bg1"/>
                  </a:solidFill>
                </a:rPr>
                <a:t>?</a:t>
              </a:r>
            </a:p>
          </p:txBody>
        </p:sp>
        <p:sp>
          <p:nvSpPr>
            <p:cNvPr id="33" name="TextBox 32">
              <a:extLst>
                <a:ext uri="{FF2B5EF4-FFF2-40B4-BE49-F238E27FC236}">
                  <a16:creationId xmlns:a16="http://schemas.microsoft.com/office/drawing/2014/main" id="{11190354-2E63-41DA-8B85-00D86DE143D8}"/>
                </a:ext>
              </a:extLst>
            </p:cNvPr>
            <p:cNvSpPr txBox="1"/>
            <p:nvPr/>
          </p:nvSpPr>
          <p:spPr>
            <a:xfrm>
              <a:off x="4434368" y="2606269"/>
              <a:ext cx="394855" cy="707886"/>
            </a:xfrm>
            <a:prstGeom prst="rect">
              <a:avLst/>
            </a:prstGeom>
            <a:noFill/>
          </p:spPr>
          <p:txBody>
            <a:bodyPr wrap="square" rtlCol="0">
              <a:spAutoFit/>
            </a:bodyPr>
            <a:lstStyle/>
            <a:p>
              <a:r>
                <a:rPr lang="en-US" sz="4000" dirty="0">
                  <a:solidFill>
                    <a:schemeClr val="bg1"/>
                  </a:solidFill>
                </a:rPr>
                <a:t>?</a:t>
              </a:r>
            </a:p>
          </p:txBody>
        </p:sp>
        <p:sp>
          <p:nvSpPr>
            <p:cNvPr id="34" name="TextBox 33">
              <a:extLst>
                <a:ext uri="{FF2B5EF4-FFF2-40B4-BE49-F238E27FC236}">
                  <a16:creationId xmlns:a16="http://schemas.microsoft.com/office/drawing/2014/main" id="{30F94DE4-462F-4F9C-8E03-59AA4A162A63}"/>
                </a:ext>
              </a:extLst>
            </p:cNvPr>
            <p:cNvSpPr txBox="1"/>
            <p:nvPr/>
          </p:nvSpPr>
          <p:spPr>
            <a:xfrm>
              <a:off x="5486278" y="1911928"/>
              <a:ext cx="394855" cy="707886"/>
            </a:xfrm>
            <a:prstGeom prst="rect">
              <a:avLst/>
            </a:prstGeom>
            <a:noFill/>
          </p:spPr>
          <p:txBody>
            <a:bodyPr wrap="square" rtlCol="0">
              <a:spAutoFit/>
            </a:bodyPr>
            <a:lstStyle/>
            <a:p>
              <a:r>
                <a:rPr lang="en-US" sz="4000" dirty="0">
                  <a:solidFill>
                    <a:schemeClr val="bg1"/>
                  </a:solidFill>
                </a:rPr>
                <a:t>?</a:t>
              </a:r>
            </a:p>
          </p:txBody>
        </p:sp>
        <p:sp>
          <p:nvSpPr>
            <p:cNvPr id="35" name="TextBox 34">
              <a:extLst>
                <a:ext uri="{FF2B5EF4-FFF2-40B4-BE49-F238E27FC236}">
                  <a16:creationId xmlns:a16="http://schemas.microsoft.com/office/drawing/2014/main" id="{D01A0F95-480C-4916-82CE-2BBA7BAFCAAD}"/>
                </a:ext>
              </a:extLst>
            </p:cNvPr>
            <p:cNvSpPr txBox="1"/>
            <p:nvPr/>
          </p:nvSpPr>
          <p:spPr>
            <a:xfrm>
              <a:off x="4013986" y="1909080"/>
              <a:ext cx="394855" cy="707886"/>
            </a:xfrm>
            <a:prstGeom prst="rect">
              <a:avLst/>
            </a:prstGeom>
            <a:noFill/>
          </p:spPr>
          <p:txBody>
            <a:bodyPr wrap="square" rtlCol="0">
              <a:spAutoFit/>
            </a:bodyPr>
            <a:lstStyle/>
            <a:p>
              <a:r>
                <a:rPr lang="en-US" sz="4000" dirty="0">
                  <a:solidFill>
                    <a:schemeClr val="bg1"/>
                  </a:solidFill>
                </a:rPr>
                <a:t>?</a:t>
              </a:r>
            </a:p>
          </p:txBody>
        </p:sp>
        <p:sp>
          <p:nvSpPr>
            <p:cNvPr id="36" name="TextBox 35">
              <a:extLst>
                <a:ext uri="{FF2B5EF4-FFF2-40B4-BE49-F238E27FC236}">
                  <a16:creationId xmlns:a16="http://schemas.microsoft.com/office/drawing/2014/main" id="{F9C899B5-A7B6-4630-AC18-8FA2CF86F5E7}"/>
                </a:ext>
              </a:extLst>
            </p:cNvPr>
            <p:cNvSpPr txBox="1"/>
            <p:nvPr/>
          </p:nvSpPr>
          <p:spPr>
            <a:xfrm>
              <a:off x="4058474" y="2489603"/>
              <a:ext cx="394855" cy="707886"/>
            </a:xfrm>
            <a:prstGeom prst="rect">
              <a:avLst/>
            </a:prstGeom>
            <a:noFill/>
          </p:spPr>
          <p:txBody>
            <a:bodyPr wrap="square" rtlCol="0">
              <a:spAutoFit/>
            </a:bodyPr>
            <a:lstStyle/>
            <a:p>
              <a:r>
                <a:rPr lang="en-US" sz="4000" dirty="0">
                  <a:solidFill>
                    <a:schemeClr val="bg1"/>
                  </a:solidFill>
                </a:rPr>
                <a:t>?</a:t>
              </a:r>
            </a:p>
          </p:txBody>
        </p:sp>
      </p:grpSp>
    </p:spTree>
    <p:extLst>
      <p:ext uri="{BB962C8B-B14F-4D97-AF65-F5344CB8AC3E}">
        <p14:creationId xmlns:p14="http://schemas.microsoft.com/office/powerpoint/2010/main" val="12539961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93116" y="154056"/>
            <a:ext cx="8570593" cy="6126672"/>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Physical Blessing</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Trust</a:t>
              </a:r>
            </a:p>
          </p:txBody>
        </p:sp>
        <p:sp>
          <p:nvSpPr>
            <p:cNvPr id="4" name="TextBox 3"/>
            <p:cNvSpPr txBox="1"/>
            <p:nvPr/>
          </p:nvSpPr>
          <p:spPr>
            <a:xfrm>
              <a:off x="5032814" y="3732256"/>
              <a:ext cx="394855" cy="707886"/>
            </a:xfrm>
            <a:prstGeom prst="rect">
              <a:avLst/>
            </a:prstGeom>
            <a:noFill/>
          </p:spPr>
          <p:txBody>
            <a:bodyPr wrap="square" rtlCol="0">
              <a:spAutoFit/>
            </a:bodyPr>
            <a:lstStyle/>
            <a:p>
              <a:r>
                <a:rPr lang="en-US" sz="4000" dirty="0">
                  <a:solidFill>
                    <a:schemeClr val="bg1"/>
                  </a:solidFill>
                </a:rPr>
                <a:t>?</a:t>
              </a:r>
            </a:p>
          </p:txBody>
        </p:sp>
        <p:sp>
          <p:nvSpPr>
            <p:cNvPr id="9" name="TextBox 8"/>
            <p:cNvSpPr txBox="1"/>
            <p:nvPr/>
          </p:nvSpPr>
          <p:spPr>
            <a:xfrm>
              <a:off x="5208229" y="4249230"/>
              <a:ext cx="394855" cy="707886"/>
            </a:xfrm>
            <a:prstGeom prst="rect">
              <a:avLst/>
            </a:prstGeom>
            <a:noFill/>
          </p:spPr>
          <p:txBody>
            <a:bodyPr wrap="square" rtlCol="0">
              <a:spAutoFit/>
            </a:bodyPr>
            <a:lstStyle/>
            <a:p>
              <a:r>
                <a:rPr lang="en-US" sz="4000" dirty="0">
                  <a:solidFill>
                    <a:schemeClr val="bg1"/>
                  </a:solidFill>
                </a:rPr>
                <a:t>?</a:t>
              </a:r>
            </a:p>
          </p:txBody>
        </p:sp>
        <p:sp>
          <p:nvSpPr>
            <p:cNvPr id="10" name="TextBox 9"/>
            <p:cNvSpPr txBox="1"/>
            <p:nvPr/>
          </p:nvSpPr>
          <p:spPr>
            <a:xfrm>
              <a:off x="5745109" y="2113471"/>
              <a:ext cx="394855" cy="707886"/>
            </a:xfrm>
            <a:prstGeom prst="rect">
              <a:avLst/>
            </a:prstGeom>
            <a:noFill/>
          </p:spPr>
          <p:txBody>
            <a:bodyPr wrap="square" rtlCol="0">
              <a:spAutoFit/>
            </a:bodyPr>
            <a:lstStyle/>
            <a:p>
              <a:r>
                <a:rPr lang="en-US" sz="4000" dirty="0">
                  <a:solidFill>
                    <a:schemeClr val="bg1"/>
                  </a:solidFill>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r>
                <a:rPr lang="en-US" sz="4000" dirty="0">
                  <a:solidFill>
                    <a:schemeClr val="bg1"/>
                  </a:solidFill>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r>
                <a:rPr lang="en-US" sz="4000" dirty="0">
                  <a:solidFill>
                    <a:schemeClr val="bg1"/>
                  </a:solidFill>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r>
                <a:rPr lang="en-US" sz="4000" dirty="0">
                  <a:solidFill>
                    <a:schemeClr val="bg1"/>
                  </a:solidFill>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r>
                <a:rPr lang="en-US" sz="4000" dirty="0">
                  <a:solidFill>
                    <a:schemeClr val="bg1"/>
                  </a:solidFill>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r>
                <a:rPr lang="en-US" sz="4000" dirty="0">
                  <a:solidFill>
                    <a:schemeClr val="bg1"/>
                  </a:solidFill>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r>
                <a:rPr lang="en-US" sz="4000" dirty="0">
                  <a:solidFill>
                    <a:schemeClr val="bg1"/>
                  </a:solidFill>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Spiritual</a:t>
              </a:r>
            </a:p>
            <a:p>
              <a:pPr algn="ctr"/>
              <a:r>
                <a:rPr lang="en-US" sz="3200" dirty="0">
                  <a:solidFill>
                    <a:schemeClr val="tx1"/>
                  </a:solidFill>
                </a:rPr>
                <a:t>Blessing</a:t>
              </a:r>
            </a:p>
          </p:txBody>
        </p:sp>
      </p:grpSp>
    </p:spTree>
    <p:extLst>
      <p:ext uri="{BB962C8B-B14F-4D97-AF65-F5344CB8AC3E}">
        <p14:creationId xmlns:p14="http://schemas.microsoft.com/office/powerpoint/2010/main" val="187814539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84B6A44-1EEA-4652-9075-C122F72267DD}"/>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5" name="TextBox 4"/>
          <p:cNvSpPr txBox="1"/>
          <p:nvPr/>
        </p:nvSpPr>
        <p:spPr>
          <a:xfrm>
            <a:off x="0" y="1"/>
            <a:ext cx="12192000" cy="3231654"/>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2.4-6 NIV:   This is the account of the heavens and the earth when they were created, when the </a:t>
            </a:r>
            <a:r>
              <a:rPr lang="en-US" sz="3400" u="sng" dirty="0">
                <a:solidFill>
                  <a:srgbClr val="FFFF00"/>
                </a:solidFill>
              </a:rPr>
              <a:t>LORD God</a:t>
            </a:r>
            <a:r>
              <a:rPr lang="en-US" sz="3400" dirty="0">
                <a:solidFill>
                  <a:srgbClr val="FFFF00"/>
                </a:solidFill>
              </a:rPr>
              <a:t> </a:t>
            </a:r>
            <a:r>
              <a:rPr lang="en-US" sz="3400" dirty="0">
                <a:solidFill>
                  <a:schemeClr val="bg1"/>
                </a:solidFill>
              </a:rPr>
              <a:t>made the earth and the heavens.  Now no shrub had yet appeared on the earth and no plant had yet sprung up, for the </a:t>
            </a:r>
            <a:r>
              <a:rPr lang="en-US" sz="3400" u="sng" dirty="0">
                <a:solidFill>
                  <a:srgbClr val="FFFF00"/>
                </a:solidFill>
              </a:rPr>
              <a:t>LORD God</a:t>
            </a:r>
            <a:r>
              <a:rPr lang="en-US" sz="3400" dirty="0">
                <a:solidFill>
                  <a:schemeClr val="bg1"/>
                </a:solidFill>
              </a:rPr>
              <a:t> had not sent rain on the earth and there was no one to work the ground, but streams came up from the earth and watered the whole surface of the ground.</a:t>
            </a:r>
          </a:p>
        </p:txBody>
      </p:sp>
    </p:spTree>
    <p:extLst>
      <p:ext uri="{BB962C8B-B14F-4D97-AF65-F5344CB8AC3E}">
        <p14:creationId xmlns:p14="http://schemas.microsoft.com/office/powerpoint/2010/main" val="3331855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56FA8FB-EAB9-49E5-B537-791B60573EAC}"/>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5" name="TextBox 4"/>
          <p:cNvSpPr txBox="1"/>
          <p:nvPr/>
        </p:nvSpPr>
        <p:spPr>
          <a:xfrm>
            <a:off x="-1" y="-64264"/>
            <a:ext cx="12191999" cy="4278094"/>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2.7-9 NIV:  Then the LORD God formed a man from the dust of the ground and breathed into his nostrils the breath of life, and the man became a living being.  Now the LORD God had planted </a:t>
            </a:r>
            <a:r>
              <a:rPr lang="en-US" sz="3400" u="sng" dirty="0">
                <a:solidFill>
                  <a:srgbClr val="FFFF00"/>
                </a:solidFill>
              </a:rPr>
              <a:t>a garden</a:t>
            </a:r>
            <a:r>
              <a:rPr lang="en-US" sz="3400" dirty="0">
                <a:solidFill>
                  <a:schemeClr val="bg1"/>
                </a:solidFill>
              </a:rPr>
              <a:t> in the east, </a:t>
            </a:r>
            <a:r>
              <a:rPr lang="en-US" sz="3400" u="sng" dirty="0">
                <a:solidFill>
                  <a:srgbClr val="FFFF00"/>
                </a:solidFill>
              </a:rPr>
              <a:t>in Eden</a:t>
            </a:r>
            <a:r>
              <a:rPr lang="en-US" sz="3400" dirty="0">
                <a:solidFill>
                  <a:schemeClr val="bg1"/>
                </a:solidFill>
              </a:rPr>
              <a:t>; and there he put the man he had formed.  The LORD God made all kinds of trees grow out of the ground—trees that were pleasing to the eye and good for food. In the middle of the garden were the tree of life and the tree of the knowledge of good and evil.</a:t>
            </a:r>
          </a:p>
        </p:txBody>
      </p:sp>
    </p:spTree>
    <p:extLst>
      <p:ext uri="{BB962C8B-B14F-4D97-AF65-F5344CB8AC3E}">
        <p14:creationId xmlns:p14="http://schemas.microsoft.com/office/powerpoint/2010/main" val="43941080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B99184D-EFA4-4732-9F46-D43219F34AF7}"/>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5" name="TextBox 4"/>
          <p:cNvSpPr txBox="1"/>
          <p:nvPr/>
        </p:nvSpPr>
        <p:spPr>
          <a:xfrm>
            <a:off x="-1" y="0"/>
            <a:ext cx="12191999" cy="4278094"/>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2.10-14 NIV: A river watering the garden flowed from Eden; from there it was separated into four headwaters.  The name of the first is the Pishon; it winds through the entire land of Havilah, where there is gold.  (The gold of that land is good; </a:t>
            </a:r>
            <a:r>
              <a:rPr lang="en-US" sz="3400">
                <a:solidFill>
                  <a:schemeClr val="bg1"/>
                </a:solidFill>
              </a:rPr>
              <a:t>aromatic resin </a:t>
            </a:r>
            <a:r>
              <a:rPr lang="en-US" sz="3400" dirty="0">
                <a:solidFill>
                  <a:schemeClr val="bg1"/>
                </a:solidFill>
              </a:rPr>
              <a:t>and onyx are also there.)  The name of the second river is the Gihon; it winds through the entire land of Cush.  The name of the third river is the Tigris; it runs along the east side of Ashur.  And the fourth river is the Euphrates. </a:t>
            </a:r>
          </a:p>
        </p:txBody>
      </p:sp>
    </p:spTree>
    <p:extLst>
      <p:ext uri="{BB962C8B-B14F-4D97-AF65-F5344CB8AC3E}">
        <p14:creationId xmlns:p14="http://schemas.microsoft.com/office/powerpoint/2010/main" val="426873847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CD015B-30F3-4800-B56F-CA151DB0328F}"/>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5" name="TextBox 4"/>
          <p:cNvSpPr txBox="1"/>
          <p:nvPr/>
        </p:nvSpPr>
        <p:spPr>
          <a:xfrm>
            <a:off x="-1" y="0"/>
            <a:ext cx="12191999" cy="2708434"/>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2.15-17 NIV:  The LORD God took the man and put him in the Garden of Eden to work it and take care of it.  And the LORD God commanded the man, “You are free to eat from any tree in the garden; but you must not eat from </a:t>
            </a:r>
            <a:r>
              <a:rPr lang="en-US" sz="3400" u="sng" dirty="0">
                <a:solidFill>
                  <a:srgbClr val="FFFF00"/>
                </a:solidFill>
              </a:rPr>
              <a:t>the tree of the knowledge of good and evil</a:t>
            </a:r>
            <a:r>
              <a:rPr lang="en-US" sz="3400" dirty="0">
                <a:solidFill>
                  <a:schemeClr val="bg1"/>
                </a:solidFill>
              </a:rPr>
              <a:t>, for when you eat from it you will certainly die.”</a:t>
            </a:r>
          </a:p>
        </p:txBody>
      </p:sp>
    </p:spTree>
    <p:extLst>
      <p:ext uri="{BB962C8B-B14F-4D97-AF65-F5344CB8AC3E}">
        <p14:creationId xmlns:p14="http://schemas.microsoft.com/office/powerpoint/2010/main" val="339582931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73E87FA-D9EA-46E0-BE6A-5224C062F392}"/>
              </a:ext>
            </a:extLst>
          </p:cNvPr>
          <p:cNvPicPr>
            <a:picLocks noChangeAspect="1"/>
          </p:cNvPicPr>
          <p:nvPr/>
        </p:nvPicPr>
        <p:blipFill rotWithShape="1">
          <a:blip r:embed="rId2">
            <a:extLst>
              <a:ext uri="{28A0092B-C50C-407E-A947-70E740481C1C}">
                <a14:useLocalDpi xmlns:a14="http://schemas.microsoft.com/office/drawing/2010/main" val="0"/>
              </a:ext>
            </a:extLst>
          </a:blip>
          <a:srcRect l="21908" t="12499" r="32480" b="12502"/>
          <a:stretch/>
        </p:blipFill>
        <p:spPr>
          <a:xfrm>
            <a:off x="2651760" y="0"/>
            <a:ext cx="9509760" cy="6858000"/>
          </a:xfrm>
          <a:prstGeom prst="rect">
            <a:avLst/>
          </a:prstGeom>
        </p:spPr>
      </p:pic>
      <p:grpSp>
        <p:nvGrpSpPr>
          <p:cNvPr id="6" name="Group 40"/>
          <p:cNvGrpSpPr/>
          <p:nvPr/>
        </p:nvGrpSpPr>
        <p:grpSpPr>
          <a:xfrm>
            <a:off x="83128" y="64654"/>
            <a:ext cx="2475345" cy="6728691"/>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149007053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093233A-6D27-4603-BA1F-06DC6AC7D4CC}"/>
              </a:ext>
            </a:extLst>
          </p:cNvPr>
          <p:cNvPicPr>
            <a:picLocks noChangeAspect="1"/>
          </p:cNvPicPr>
          <p:nvPr/>
        </p:nvPicPr>
        <p:blipFill rotWithShape="1">
          <a:blip r:embed="rId2">
            <a:extLst>
              <a:ext uri="{28A0092B-C50C-407E-A947-70E740481C1C}">
                <a14:useLocalDpi xmlns:a14="http://schemas.microsoft.com/office/drawing/2010/main" val="0"/>
              </a:ext>
            </a:extLst>
          </a:blip>
          <a:srcRect l="21908" t="12499" r="32480" b="12502"/>
          <a:stretch/>
        </p:blipFill>
        <p:spPr>
          <a:xfrm>
            <a:off x="2651760" y="0"/>
            <a:ext cx="9509760" cy="6858000"/>
          </a:xfrm>
          <a:prstGeom prst="rect">
            <a:avLst/>
          </a:prstGeom>
        </p:spPr>
      </p:pic>
      <p:sp>
        <p:nvSpPr>
          <p:cNvPr id="13" name="TextBox 12"/>
          <p:cNvSpPr txBox="1"/>
          <p:nvPr/>
        </p:nvSpPr>
        <p:spPr>
          <a:xfrm>
            <a:off x="2651760" y="1"/>
            <a:ext cx="9509760" cy="2154436"/>
          </a:xfrm>
          <a:prstGeom prst="rect">
            <a:avLst/>
          </a:prstGeom>
          <a:solidFill>
            <a:schemeClr val="tx1">
              <a:lumMod val="65000"/>
              <a:lumOff val="35000"/>
            </a:schemeClr>
          </a:solidFill>
        </p:spPr>
        <p:txBody>
          <a:bodyPr wrap="square" rtlCol="0">
            <a:spAutoFit/>
          </a:bodyPr>
          <a:lstStyle/>
          <a:p>
            <a:endParaRPr lang="en-US" sz="3200" dirty="0">
              <a:solidFill>
                <a:schemeClr val="bg1"/>
              </a:solidFill>
            </a:endParaRPr>
          </a:p>
          <a:p>
            <a:r>
              <a:rPr lang="en-US" sz="3400" dirty="0">
                <a:solidFill>
                  <a:schemeClr val="bg1"/>
                </a:solidFill>
              </a:rPr>
              <a:t>Isaiah 64.8 NIV:  </a:t>
            </a:r>
          </a:p>
          <a:p>
            <a:r>
              <a:rPr lang="en-US" sz="3400" dirty="0">
                <a:solidFill>
                  <a:schemeClr val="bg1"/>
                </a:solidFill>
              </a:rPr>
              <a:t>Yet you, LORD, are our Father.  We are the clay, you are the potter; we are all the work of your hand.</a:t>
            </a:r>
            <a:endParaRPr lang="en-US" sz="3400" dirty="0"/>
          </a:p>
        </p:txBody>
      </p:sp>
      <p:grpSp>
        <p:nvGrpSpPr>
          <p:cNvPr id="16" name="Group 40">
            <a:extLst>
              <a:ext uri="{FF2B5EF4-FFF2-40B4-BE49-F238E27FC236}">
                <a16:creationId xmlns:a16="http://schemas.microsoft.com/office/drawing/2014/main" id="{36EE6753-4C72-4C25-AFEB-6592BFAF5924}"/>
              </a:ext>
            </a:extLst>
          </p:cNvPr>
          <p:cNvGrpSpPr/>
          <p:nvPr/>
        </p:nvGrpSpPr>
        <p:grpSpPr>
          <a:xfrm>
            <a:off x="83128" y="64654"/>
            <a:ext cx="2475345" cy="6728691"/>
            <a:chOff x="76200" y="381000"/>
            <a:chExt cx="1752600" cy="5867400"/>
          </a:xfrm>
        </p:grpSpPr>
        <p:grpSp>
          <p:nvGrpSpPr>
            <p:cNvPr id="17" name="Group 10">
              <a:extLst>
                <a:ext uri="{FF2B5EF4-FFF2-40B4-BE49-F238E27FC236}">
                  <a16:creationId xmlns:a16="http://schemas.microsoft.com/office/drawing/2014/main" id="{97006EB1-3D77-4C26-90EF-2465D3BD45B5}"/>
                </a:ext>
              </a:extLst>
            </p:cNvPr>
            <p:cNvGrpSpPr/>
            <p:nvPr/>
          </p:nvGrpSpPr>
          <p:grpSpPr>
            <a:xfrm>
              <a:off x="76200" y="381000"/>
              <a:ext cx="1752600" cy="5867400"/>
              <a:chOff x="304800" y="381000"/>
              <a:chExt cx="1752600" cy="5867400"/>
            </a:xfrm>
          </p:grpSpPr>
          <p:sp>
            <p:nvSpPr>
              <p:cNvPr id="20" name="Oval 19">
                <a:extLst>
                  <a:ext uri="{FF2B5EF4-FFF2-40B4-BE49-F238E27FC236}">
                    <a16:creationId xmlns:a16="http://schemas.microsoft.com/office/drawing/2014/main" id="{4021F972-A4B7-401E-96AB-D31C0830B8AD}"/>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1" name="Oval 20">
                <a:extLst>
                  <a:ext uri="{FF2B5EF4-FFF2-40B4-BE49-F238E27FC236}">
                    <a16:creationId xmlns:a16="http://schemas.microsoft.com/office/drawing/2014/main" id="{319C8F8A-53C4-4001-9204-457FCE0AEBDD}"/>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22" name="Oval 21">
                <a:extLst>
                  <a:ext uri="{FF2B5EF4-FFF2-40B4-BE49-F238E27FC236}">
                    <a16:creationId xmlns:a16="http://schemas.microsoft.com/office/drawing/2014/main" id="{A323D22C-379B-4375-AD4C-89C078E6B5AC}"/>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18" name="Rectangle 14">
              <a:extLst>
                <a:ext uri="{FF2B5EF4-FFF2-40B4-BE49-F238E27FC236}">
                  <a16:creationId xmlns:a16="http://schemas.microsoft.com/office/drawing/2014/main" id="{EFDFD24E-A713-4C8D-BFB9-C3B37A942C2E}"/>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19" name="Rectangle 18">
              <a:extLst>
                <a:ext uri="{FF2B5EF4-FFF2-40B4-BE49-F238E27FC236}">
                  <a16:creationId xmlns:a16="http://schemas.microsoft.com/office/drawing/2014/main" id="{CDDD0C4E-64B6-4ACA-BA4A-C5B81B62BA56}"/>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410610614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CF996968-53B6-4DAC-B509-187250A01389}"/>
              </a:ext>
            </a:extLst>
          </p:cNvPr>
          <p:cNvPicPr>
            <a:picLocks noChangeAspect="1"/>
          </p:cNvPicPr>
          <p:nvPr/>
        </p:nvPicPr>
        <p:blipFill rotWithShape="1">
          <a:blip r:embed="rId2">
            <a:extLst>
              <a:ext uri="{28A0092B-C50C-407E-A947-70E740481C1C}">
                <a14:useLocalDpi xmlns:a14="http://schemas.microsoft.com/office/drawing/2010/main" val="0"/>
              </a:ext>
            </a:extLst>
          </a:blip>
          <a:srcRect l="21908" t="12499" r="32480" b="12502"/>
          <a:stretch/>
        </p:blipFill>
        <p:spPr>
          <a:xfrm>
            <a:off x="2651760" y="0"/>
            <a:ext cx="9509760" cy="6858000"/>
          </a:xfrm>
          <a:prstGeom prst="rect">
            <a:avLst/>
          </a:prstGeom>
        </p:spPr>
      </p:pic>
      <p:sp>
        <p:nvSpPr>
          <p:cNvPr id="13" name="TextBox 12"/>
          <p:cNvSpPr txBox="1"/>
          <p:nvPr/>
        </p:nvSpPr>
        <p:spPr>
          <a:xfrm>
            <a:off x="2651760" y="1"/>
            <a:ext cx="9540239" cy="2123658"/>
          </a:xfrm>
          <a:prstGeom prst="rect">
            <a:avLst/>
          </a:prstGeom>
          <a:solidFill>
            <a:schemeClr val="tx1">
              <a:lumMod val="65000"/>
              <a:lumOff val="35000"/>
            </a:schemeClr>
          </a:solidFill>
        </p:spPr>
        <p:txBody>
          <a:bodyPr wrap="square" rtlCol="0">
            <a:spAutoFit/>
          </a:bodyPr>
          <a:lstStyle/>
          <a:p>
            <a:endParaRPr lang="en-US" sz="3200" dirty="0"/>
          </a:p>
          <a:p>
            <a:r>
              <a:rPr lang="en-US" sz="3400" dirty="0">
                <a:solidFill>
                  <a:schemeClr val="bg1"/>
                </a:solidFill>
              </a:rPr>
              <a:t>Genesis 2.7 NIV:  The LORD God formed a </a:t>
            </a:r>
            <a:r>
              <a:rPr lang="en-US" sz="3400" dirty="0">
                <a:solidFill>
                  <a:srgbClr val="FFFF00"/>
                </a:solidFill>
              </a:rPr>
              <a:t>man</a:t>
            </a:r>
            <a:r>
              <a:rPr lang="en-US" sz="3400" dirty="0">
                <a:solidFill>
                  <a:schemeClr val="bg1"/>
                </a:solidFill>
              </a:rPr>
              <a:t> [</a:t>
            </a:r>
            <a:r>
              <a:rPr lang="he-IL" sz="3400" dirty="0">
                <a:solidFill>
                  <a:srgbClr val="FFFF00"/>
                </a:solidFill>
                <a:latin typeface="Times New Roman" panose="02020603050405020304" pitchFamily="18" charset="0"/>
                <a:cs typeface="Times New Roman" panose="02020603050405020304" pitchFamily="18" charset="0"/>
              </a:rPr>
              <a:t>אָדָם</a:t>
            </a:r>
            <a:r>
              <a:rPr lang="en-US" sz="3400" dirty="0">
                <a:solidFill>
                  <a:schemeClr val="bg1"/>
                </a:solidFill>
              </a:rPr>
              <a:t>] from the dust of the </a:t>
            </a:r>
            <a:r>
              <a:rPr lang="en-US" sz="3400" dirty="0">
                <a:solidFill>
                  <a:srgbClr val="FFFF00"/>
                </a:solidFill>
              </a:rPr>
              <a:t>ground</a:t>
            </a:r>
            <a:r>
              <a:rPr lang="en-US" sz="3400" dirty="0">
                <a:solidFill>
                  <a:schemeClr val="bg1"/>
                </a:solidFill>
              </a:rPr>
              <a:t> [</a:t>
            </a:r>
            <a:r>
              <a:rPr lang="he-IL" sz="3400" dirty="0">
                <a:solidFill>
                  <a:srgbClr val="FFFF00"/>
                </a:solidFill>
                <a:latin typeface="Times New Roman" panose="02020603050405020304" pitchFamily="18" charset="0"/>
                <a:cs typeface="Times New Roman" panose="02020603050405020304" pitchFamily="18" charset="0"/>
              </a:rPr>
              <a:t>אֲדָמָה</a:t>
            </a:r>
            <a:r>
              <a:rPr lang="en-US" sz="3400" dirty="0">
                <a:solidFill>
                  <a:schemeClr val="bg1"/>
                </a:solidFill>
              </a:rPr>
              <a:t>]…</a:t>
            </a:r>
          </a:p>
          <a:p>
            <a:endParaRPr lang="en-US" sz="3200" dirty="0"/>
          </a:p>
        </p:txBody>
      </p:sp>
      <p:grpSp>
        <p:nvGrpSpPr>
          <p:cNvPr id="16" name="Group 40">
            <a:extLst>
              <a:ext uri="{FF2B5EF4-FFF2-40B4-BE49-F238E27FC236}">
                <a16:creationId xmlns:a16="http://schemas.microsoft.com/office/drawing/2014/main" id="{5401FCE7-C61D-487D-AD69-B11878A3930B}"/>
              </a:ext>
            </a:extLst>
          </p:cNvPr>
          <p:cNvGrpSpPr/>
          <p:nvPr/>
        </p:nvGrpSpPr>
        <p:grpSpPr>
          <a:xfrm>
            <a:off x="83128" y="64654"/>
            <a:ext cx="2475345" cy="6728691"/>
            <a:chOff x="76200" y="381000"/>
            <a:chExt cx="1752600" cy="5867400"/>
          </a:xfrm>
        </p:grpSpPr>
        <p:grpSp>
          <p:nvGrpSpPr>
            <p:cNvPr id="17" name="Group 10">
              <a:extLst>
                <a:ext uri="{FF2B5EF4-FFF2-40B4-BE49-F238E27FC236}">
                  <a16:creationId xmlns:a16="http://schemas.microsoft.com/office/drawing/2014/main" id="{B5585B5E-0567-44C9-A9F9-BC6D8AF898DE}"/>
                </a:ext>
              </a:extLst>
            </p:cNvPr>
            <p:cNvGrpSpPr/>
            <p:nvPr/>
          </p:nvGrpSpPr>
          <p:grpSpPr>
            <a:xfrm>
              <a:off x="76200" y="381000"/>
              <a:ext cx="1752600" cy="5867400"/>
              <a:chOff x="304800" y="381000"/>
              <a:chExt cx="1752600" cy="5867400"/>
            </a:xfrm>
          </p:grpSpPr>
          <p:sp>
            <p:nvSpPr>
              <p:cNvPr id="20" name="Oval 19">
                <a:extLst>
                  <a:ext uri="{FF2B5EF4-FFF2-40B4-BE49-F238E27FC236}">
                    <a16:creationId xmlns:a16="http://schemas.microsoft.com/office/drawing/2014/main" id="{E8E1FFD7-6790-4151-AF6F-027506BB1D67}"/>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1" name="Oval 20">
                <a:extLst>
                  <a:ext uri="{FF2B5EF4-FFF2-40B4-BE49-F238E27FC236}">
                    <a16:creationId xmlns:a16="http://schemas.microsoft.com/office/drawing/2014/main" id="{7FC9F7BE-7A80-4766-A94A-8F93278AF5A2}"/>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22" name="Oval 21">
                <a:extLst>
                  <a:ext uri="{FF2B5EF4-FFF2-40B4-BE49-F238E27FC236}">
                    <a16:creationId xmlns:a16="http://schemas.microsoft.com/office/drawing/2014/main" id="{814580BA-DED5-4F78-BC8C-AC68931356AA}"/>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18" name="Rectangle 14">
              <a:extLst>
                <a:ext uri="{FF2B5EF4-FFF2-40B4-BE49-F238E27FC236}">
                  <a16:creationId xmlns:a16="http://schemas.microsoft.com/office/drawing/2014/main" id="{07F27510-5D24-4F31-9F79-5B2CA75A7690}"/>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19" name="Rectangle 18">
              <a:extLst>
                <a:ext uri="{FF2B5EF4-FFF2-40B4-BE49-F238E27FC236}">
                  <a16:creationId xmlns:a16="http://schemas.microsoft.com/office/drawing/2014/main" id="{4E370DBE-F14F-4911-A311-BB26E166B1D9}"/>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33928811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392E76A8-2BC4-4EC5-B968-E40221502227}"/>
              </a:ext>
            </a:extLst>
          </p:cNvPr>
          <p:cNvPicPr>
            <a:picLocks noChangeAspect="1"/>
          </p:cNvPicPr>
          <p:nvPr/>
        </p:nvPicPr>
        <p:blipFill rotWithShape="1">
          <a:blip r:embed="rId2">
            <a:extLst>
              <a:ext uri="{28A0092B-C50C-407E-A947-70E740481C1C}">
                <a14:useLocalDpi xmlns:a14="http://schemas.microsoft.com/office/drawing/2010/main" val="0"/>
              </a:ext>
            </a:extLst>
          </a:blip>
          <a:srcRect l="21908" t="12499" r="32480" b="12502"/>
          <a:stretch/>
        </p:blipFill>
        <p:spPr>
          <a:xfrm>
            <a:off x="2651760" y="0"/>
            <a:ext cx="9509760" cy="6858000"/>
          </a:xfrm>
          <a:prstGeom prst="rect">
            <a:avLst/>
          </a:prstGeom>
        </p:spPr>
      </p:pic>
      <p:sp>
        <p:nvSpPr>
          <p:cNvPr id="13" name="TextBox 12"/>
          <p:cNvSpPr txBox="1"/>
          <p:nvPr/>
        </p:nvSpPr>
        <p:spPr>
          <a:xfrm>
            <a:off x="2651760" y="1"/>
            <a:ext cx="9509759" cy="2154436"/>
          </a:xfrm>
          <a:prstGeom prst="rect">
            <a:avLst/>
          </a:prstGeom>
          <a:solidFill>
            <a:schemeClr val="tx1">
              <a:lumMod val="65000"/>
              <a:lumOff val="35000"/>
            </a:schemeClr>
          </a:solidFill>
        </p:spPr>
        <p:txBody>
          <a:bodyPr wrap="square" rtlCol="0">
            <a:spAutoFit/>
          </a:bodyPr>
          <a:lstStyle/>
          <a:p>
            <a:endParaRPr lang="en-US" sz="3200" dirty="0">
              <a:solidFill>
                <a:schemeClr val="bg1"/>
              </a:solidFill>
            </a:endParaRPr>
          </a:p>
          <a:p>
            <a:r>
              <a:rPr lang="en-US" sz="3400" dirty="0">
                <a:solidFill>
                  <a:schemeClr val="bg1"/>
                </a:solidFill>
              </a:rPr>
              <a:t>Genesis 2.8 NIV:  Now the LORD God had planted a garden in the east, in Eden; and there he put the man he had formed.</a:t>
            </a:r>
          </a:p>
        </p:txBody>
      </p:sp>
      <p:grpSp>
        <p:nvGrpSpPr>
          <p:cNvPr id="16" name="Group 40">
            <a:extLst>
              <a:ext uri="{FF2B5EF4-FFF2-40B4-BE49-F238E27FC236}">
                <a16:creationId xmlns:a16="http://schemas.microsoft.com/office/drawing/2014/main" id="{CAEA8280-AC35-4BB7-A65B-76842D80DB71}"/>
              </a:ext>
            </a:extLst>
          </p:cNvPr>
          <p:cNvGrpSpPr/>
          <p:nvPr/>
        </p:nvGrpSpPr>
        <p:grpSpPr>
          <a:xfrm>
            <a:off x="83128" y="64654"/>
            <a:ext cx="2475345" cy="6728691"/>
            <a:chOff x="76200" y="381000"/>
            <a:chExt cx="1752600" cy="5867400"/>
          </a:xfrm>
        </p:grpSpPr>
        <p:grpSp>
          <p:nvGrpSpPr>
            <p:cNvPr id="17" name="Group 10">
              <a:extLst>
                <a:ext uri="{FF2B5EF4-FFF2-40B4-BE49-F238E27FC236}">
                  <a16:creationId xmlns:a16="http://schemas.microsoft.com/office/drawing/2014/main" id="{83F07538-5027-4836-BDE6-256F22D292A2}"/>
                </a:ext>
              </a:extLst>
            </p:cNvPr>
            <p:cNvGrpSpPr/>
            <p:nvPr/>
          </p:nvGrpSpPr>
          <p:grpSpPr>
            <a:xfrm>
              <a:off x="76200" y="381000"/>
              <a:ext cx="1752600" cy="5867400"/>
              <a:chOff x="304800" y="381000"/>
              <a:chExt cx="1752600" cy="5867400"/>
            </a:xfrm>
          </p:grpSpPr>
          <p:sp>
            <p:nvSpPr>
              <p:cNvPr id="20" name="Oval 19">
                <a:extLst>
                  <a:ext uri="{FF2B5EF4-FFF2-40B4-BE49-F238E27FC236}">
                    <a16:creationId xmlns:a16="http://schemas.microsoft.com/office/drawing/2014/main" id="{BC644F1F-C8AB-441B-9215-B810B7E12458}"/>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1" name="Oval 20">
                <a:extLst>
                  <a:ext uri="{FF2B5EF4-FFF2-40B4-BE49-F238E27FC236}">
                    <a16:creationId xmlns:a16="http://schemas.microsoft.com/office/drawing/2014/main" id="{EB0FF556-4EF1-4143-882B-E7D278EF3B1A}"/>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22" name="Oval 21">
                <a:extLst>
                  <a:ext uri="{FF2B5EF4-FFF2-40B4-BE49-F238E27FC236}">
                    <a16:creationId xmlns:a16="http://schemas.microsoft.com/office/drawing/2014/main" id="{B43EA3D8-EF1B-4843-8D56-90A17DD691F6}"/>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18" name="Rectangle 14">
              <a:extLst>
                <a:ext uri="{FF2B5EF4-FFF2-40B4-BE49-F238E27FC236}">
                  <a16:creationId xmlns:a16="http://schemas.microsoft.com/office/drawing/2014/main" id="{B5DD72D5-6AD6-40AA-A476-100571A4F93E}"/>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19" name="Rectangle 18">
              <a:extLst>
                <a:ext uri="{FF2B5EF4-FFF2-40B4-BE49-F238E27FC236}">
                  <a16:creationId xmlns:a16="http://schemas.microsoft.com/office/drawing/2014/main" id="{40CD50AB-B290-425A-A62B-5DEFCE65C533}"/>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43246470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TotalTime>
  <Words>724</Words>
  <Application>Microsoft Office PowerPoint</Application>
  <PresentationFormat>Widescreen</PresentationFormat>
  <Paragraphs>94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28</cp:revision>
  <dcterms:created xsi:type="dcterms:W3CDTF">2015-08-12T19:47:26Z</dcterms:created>
  <dcterms:modified xsi:type="dcterms:W3CDTF">2020-07-21T21:52:05Z</dcterms:modified>
</cp:coreProperties>
</file>